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6858000" cx="12192000"/>
  <p:notesSz cx="6858000" cy="9144000"/>
  <p:embeddedFontLst>
    <p:embeddedFont>
      <p:font typeface="Nanum Gothic"/>
      <p:regular r:id="rId30"/>
      <p:bold r:id="rId31"/>
    </p:embeddedFont>
    <p:embeddedFont>
      <p:font typeface="Sen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4" roundtripDataSignature="AMtx7mhLmsln7dljjohaGK/nVvFiXukd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anumGothic-bold.fntdata"/><Relationship Id="rId30" Type="http://schemas.openxmlformats.org/officeDocument/2006/relationships/font" Target="fonts/NanumGothic-regular.fntdata"/><Relationship Id="rId11" Type="http://schemas.openxmlformats.org/officeDocument/2006/relationships/slide" Target="slides/slide7.xml"/><Relationship Id="rId33" Type="http://schemas.openxmlformats.org/officeDocument/2006/relationships/font" Target="fonts/Sen-bold.fntdata"/><Relationship Id="rId10" Type="http://schemas.openxmlformats.org/officeDocument/2006/relationships/slide" Target="slides/slide6.xml"/><Relationship Id="rId32" Type="http://schemas.openxmlformats.org/officeDocument/2006/relationships/font" Target="fonts/Sen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customschemas.google.com/relationships/presentationmetadata" Target="meta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investopedia.com/terms/m/macd.asp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이동 평균 컨버전스/다이버전스 (Moving Average Convergence/Divergence)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이동 평균 컨버전스-다이버전스(이동평균 수렴-확산지수. </a:t>
            </a:r>
            <a:r>
              <a:rPr b="0" i="0" lang="ko-KR" u="sng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Moving average convergence-divergence</a:t>
            </a:r>
            <a:r>
              <a:rPr b="0" i="0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. MACD)는 기술적 분석에서 가장 강력하고 잘 알려진 지표 중 하나입니다. 이 지표는 증권의 강세를 측정하는 두 지수 이동 평균으로 이루어져 있습니다. MACD는 간단히 말하면 두 이동 평균선이 같아지는 지점인 중심선에 대해 그려집니다. MACD의 지수 이동 평균선 자체는 차트 위에도 그려지죠.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MACD는 단기간의 강세와 장기간의 강세를 비교하여 </a:t>
            </a:r>
            <a:r>
              <a:rPr b="0" i="1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가격</a:t>
            </a:r>
            <a:r>
              <a:rPr b="0" i="0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의 방향보다는 </a:t>
            </a:r>
            <a:r>
              <a:rPr b="0" i="1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강세</a:t>
            </a:r>
            <a:r>
              <a:rPr b="0" i="0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의 현재 방향에 대한 신호를 보냅니다. 트레이더들은 이를 가격에 기초한 이동평균의 ‘파생적인' 것으로 볼 수 있죠.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MACD가 양수일 때, 이는 단기 이동 평균이 장기 이동 평균보다 높으며 증권의 강세가 상승 추세라는 것을 의미하죠. 반대로 MACD가 음수이면, 단기 이동 평균이 장기 평균보다 낮으며 하향 강세를 예상합니다.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계산에 사용되는 가장 일반적인 EMA(Exponential Moving Average)는 26일과 12일 평균임에 반해, MACD 값의 평균의 EMA는 종종 9일을 사용합니다. 이 값은 트레이더에 의해 조정될 수 있지만, 이 값이 가장 널리 사용되는 일반적인 값임을 알아두세요.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https://m.blog.naver.com/PostView.nhn?blogId=lambofd&amp;logNo=221948375070&amp;proxyReferer=https:%2F%2Fwww.google.com%2F</a:t>
            </a:r>
            <a:endParaRPr/>
          </a:p>
        </p:txBody>
      </p:sp>
      <p:sp>
        <p:nvSpPr>
          <p:cNvPr id="248" name="Google Shape;248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​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일반적으로 주가는 들쑥날쑥한 변동성을 가지는데 이 때문에 추세를 파악하는 것은 다소 힘들 수 있다. 따라서 불규칙하게 보이는 들쑥날쑥한 부분을 제거한다면 추세를 보기에 쉬울 것이며 </a:t>
            </a:r>
            <a:r>
              <a:rPr b="1" i="0" lang="ko-K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이동평균은 며칠간의 주가를 평균내기 때문에 이러한 들쑥날쑥한 부분, 즉 잡음(noise)을 제거하고 추세를 파악할 수 있게 도와준다</a:t>
            </a:r>
            <a:r>
              <a:rPr b="0" i="0" lang="ko-KR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.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3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68" name="Google Shape;68;p3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Relationship Id="rId4" Type="http://schemas.openxmlformats.org/officeDocument/2006/relationships/image" Target="../media/image25.png"/><Relationship Id="rId5" Type="http://schemas.openxmlformats.org/officeDocument/2006/relationships/image" Target="../media/image28.png"/><Relationship Id="rId6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Relationship Id="rId4" Type="http://schemas.openxmlformats.org/officeDocument/2006/relationships/image" Target="../media/image22.png"/><Relationship Id="rId5" Type="http://schemas.openxmlformats.org/officeDocument/2006/relationships/hyperlink" Target="https://www.investopedia.com/terms/h/histogram.asp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2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1524000" y="1476467"/>
            <a:ext cx="9144000" cy="1474695"/>
          </a:xfrm>
          <a:prstGeom prst="rect">
            <a:avLst/>
          </a:prstGeom>
          <a:noFill/>
          <a:ln cap="flat" cmpd="sng" w="571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ko-KR" sz="5400">
                <a:latin typeface="Arial"/>
                <a:ea typeface="Arial"/>
                <a:cs typeface="Arial"/>
                <a:sym typeface="Arial"/>
              </a:rPr>
              <a:t>6.5 심리투자 법칙</a:t>
            </a:r>
            <a:endParaRPr/>
          </a:p>
        </p:txBody>
      </p:sp>
      <p:sp>
        <p:nvSpPr>
          <p:cNvPr id="89" name="Google Shape;89;p1"/>
          <p:cNvSpPr/>
          <p:nvPr/>
        </p:nvSpPr>
        <p:spPr>
          <a:xfrm>
            <a:off x="0" y="1"/>
            <a:ext cx="12192000" cy="349624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rgbClr val="BA8C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12773" l="0" r="74318" t="20129"/>
          <a:stretch/>
        </p:blipFill>
        <p:spPr>
          <a:xfrm>
            <a:off x="1524000" y="3496267"/>
            <a:ext cx="1969155" cy="2671482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3709146" y="3865599"/>
            <a:ext cx="8133230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『주식시장에서 살아남는 심리 투자 법칙』 </a:t>
            </a:r>
            <a:endParaRPr b="1" i="0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Written by </a:t>
            </a:r>
            <a:r>
              <a:rPr b="1" i="0" 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알렉산더 엘더 </a:t>
            </a:r>
            <a:endParaRPr b="1" i="0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성공적인 매매를 위한 세가지 요소 (3M)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 정신(Mind) : 시장 노이즈에 휩쓸리지 않도록 해주는 원칙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 기법(Method) : </a:t>
            </a:r>
            <a:r>
              <a:rPr b="1" lang="ko-KR" sz="160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시장 지표</a:t>
            </a:r>
            <a:r>
              <a:rPr b="1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를 활용해 주가를 분석하고 이를 매매에 활용하는 기법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3) 자금(Money) : 리스크를 거래의 일부로 포함시키는 자금 관리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0" y="6492515"/>
            <a:ext cx="12192000" cy="349624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rgbClr val="BA8C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"/>
          <p:cNvSpPr txBox="1"/>
          <p:nvPr>
            <p:ph type="title"/>
          </p:nvPr>
        </p:nvSpPr>
        <p:spPr>
          <a:xfrm>
            <a:off x="193964" y="958525"/>
            <a:ext cx="10515600" cy="4965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r>
              <a:rPr b="1" lang="ko-KR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세번째로, 이동평균을 여러 개 사용하기</a:t>
            </a:r>
            <a:endParaRPr/>
          </a:p>
        </p:txBody>
      </p:sp>
      <p:pic>
        <p:nvPicPr>
          <p:cNvPr id="178" name="Google Shape;178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964" y="1502208"/>
            <a:ext cx="11419246" cy="530253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0"/>
          <p:cNvSpPr txBox="1"/>
          <p:nvPr/>
        </p:nvSpPr>
        <p:spPr>
          <a:xfrm>
            <a:off x="193964" y="244582"/>
            <a:ext cx="10515600" cy="713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lang="ko-KR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이동 평균(MA)을 활용한 매매전략 </a:t>
            </a:r>
            <a:endParaRPr sz="3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/>
          <p:nvPr>
            <p:ph idx="1" type="body"/>
          </p:nvPr>
        </p:nvSpPr>
        <p:spPr>
          <a:xfrm>
            <a:off x="287481" y="1253331"/>
            <a:ext cx="1140229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ko-KR" sz="2000">
                <a:latin typeface="Arial"/>
                <a:ea typeface="Arial"/>
                <a:cs typeface="Arial"/>
                <a:sym typeface="Arial"/>
              </a:rPr>
              <a:t>네 번째로, </a:t>
            </a:r>
            <a:r>
              <a:rPr b="1" lang="ko-KR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이동 평균의 기간은 시장(the dominant market) 사이클의 절반 정도가 적당하다. 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ko-KR" sz="2000">
                <a:latin typeface="Arial"/>
                <a:ea typeface="Arial"/>
                <a:cs typeface="Arial"/>
                <a:sym typeface="Arial"/>
              </a:rPr>
              <a:t>(by 알렉산더 엘더)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Ex) 즉 20일 주기를 발견했다면, 10일 이동 평균선을 사용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(참고로, 알렉산더 엘더는 주로 13일 지수 이동평균을 사용했다.)</a:t>
            </a:r>
            <a:endParaRPr/>
          </a:p>
        </p:txBody>
      </p:sp>
      <p:sp>
        <p:nvSpPr>
          <p:cNvPr id="185" name="Google Shape;185;p11"/>
          <p:cNvSpPr txBox="1"/>
          <p:nvPr>
            <p:ph type="title"/>
          </p:nvPr>
        </p:nvSpPr>
        <p:spPr>
          <a:xfrm>
            <a:off x="0" y="-15442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b="0" i="0" lang="ko-KR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이동 평균(MA)을 활용한 매매전략 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8264" y="858116"/>
            <a:ext cx="8492836" cy="584851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2"/>
          <p:cNvSpPr txBox="1"/>
          <p:nvPr/>
        </p:nvSpPr>
        <p:spPr>
          <a:xfrm>
            <a:off x="193964" y="244582"/>
            <a:ext cx="10515600" cy="713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lang="ko-KR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이동 평균(MA)을 활용한 매매전략 </a:t>
            </a:r>
            <a:endParaRPr sz="3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9773" y="807039"/>
            <a:ext cx="10837718" cy="5947052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3"/>
          <p:cNvSpPr txBox="1"/>
          <p:nvPr/>
        </p:nvSpPr>
        <p:spPr>
          <a:xfrm>
            <a:off x="193964" y="244582"/>
            <a:ext cx="10515600" cy="713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lang="ko-KR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이동 평균(MA)을 활용한 매매전략 </a:t>
            </a:r>
            <a:endParaRPr sz="3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/>
          <p:nvPr>
            <p:ph idx="1" type="body"/>
          </p:nvPr>
        </p:nvSpPr>
        <p:spPr>
          <a:xfrm>
            <a:off x="210670" y="1439862"/>
            <a:ext cx="1133363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 뉴욕의 애널리스트이자 펀드매니저였던 제럴드 아펠(Gerald Appel)이  </a:t>
            </a:r>
            <a:r>
              <a:rPr b="1" lang="ko-KR" sz="2000">
                <a:latin typeface="Arial"/>
                <a:ea typeface="Arial"/>
                <a:cs typeface="Arial"/>
                <a:sym typeface="Arial"/>
              </a:rPr>
              <a:t>세 가지 지수 이동평균선을 이용해 이동평균 수렴확산(Moving Average Convergence Divergence, MACD)를 개발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</a:pPr>
            <a:r>
              <a:rPr b="1" lang="ko-KR" sz="2000">
                <a:latin typeface="Arial"/>
                <a:ea typeface="Arial"/>
                <a:cs typeface="Arial"/>
                <a:sym typeface="Arial"/>
              </a:rPr>
              <a:t> 이동평균선의 차이를 보기 쉽게 나타낸 지표.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 b="1"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4"/>
          <p:cNvSpPr txBox="1"/>
          <p:nvPr>
            <p:ph type="title"/>
          </p:nvPr>
        </p:nvSpPr>
        <p:spPr>
          <a:xfrm>
            <a:off x="210670" y="179294"/>
            <a:ext cx="9838765" cy="887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[추세] </a:t>
            </a:r>
            <a:r>
              <a:rPr lang="ko-KR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2. 이동평균 수렴확산(MACD)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5" name="Google Shape;205;p14"/>
          <p:cNvCxnSpPr/>
          <p:nvPr/>
        </p:nvCxnSpPr>
        <p:spPr>
          <a:xfrm>
            <a:off x="210670" y="1066800"/>
            <a:ext cx="9973236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06" name="Google Shape;20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7050" y="2811872"/>
            <a:ext cx="8877300" cy="394335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7" name="Google Shape;207;p14"/>
          <p:cNvSpPr txBox="1"/>
          <p:nvPr/>
        </p:nvSpPr>
        <p:spPr>
          <a:xfrm>
            <a:off x="5156900" y="3615525"/>
            <a:ext cx="6978600" cy="2308800"/>
          </a:xfrm>
          <a:prstGeom prst="rect">
            <a:avLst/>
          </a:prstGeom>
          <a:solidFill>
            <a:schemeClr val="lt1"/>
          </a:solidFill>
          <a:ln cap="flat" cmpd="sng" w="762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MACD는 단기간의 강세와 장기간의 강세를 비교하여 </a:t>
            </a:r>
            <a:r>
              <a:rPr b="1" i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가격</a:t>
            </a:r>
            <a:r>
              <a:rPr b="1" i="0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의 방향보다는 </a:t>
            </a:r>
            <a:r>
              <a:rPr b="1" i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강세</a:t>
            </a:r>
            <a:r>
              <a:rPr b="1" i="0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의 현재 방향에 대한 신호를 보냅니다. 트레이더들은 이를 가격에 기초한 이동평균의 ‘파생적인' 것으로 볼 수 있죠.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MACD가 양수일 때, 이는 단기 이동 평균이 장기 이동 평균보다 높으며 증권의 강세가 상승 추세라는 것을 의미하죠. 반대로 MACD가 음수이면, 단기 이동 평균이 장기 평균보다 낮으며 하향 강세를 예상합니다.</a:t>
            </a:r>
            <a:endParaRPr/>
          </a:p>
        </p:txBody>
      </p:sp>
      <p:sp>
        <p:nvSpPr>
          <p:cNvPr id="208" name="Google Shape;208;p14"/>
          <p:cNvSpPr txBox="1"/>
          <p:nvPr/>
        </p:nvSpPr>
        <p:spPr>
          <a:xfrm>
            <a:off x="5398077" y="5850492"/>
            <a:ext cx="572885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MACD 히스토그램 = MACD선 - 신호선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" y="664187"/>
            <a:ext cx="5878820" cy="6160442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5" name="Google Shape;215;p15"/>
          <p:cNvSpPr txBox="1"/>
          <p:nvPr/>
        </p:nvSpPr>
        <p:spPr>
          <a:xfrm>
            <a:off x="79664" y="64544"/>
            <a:ext cx="10515600" cy="713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lang="ko-KR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MACD 보는 법 </a:t>
            </a:r>
            <a:endParaRPr sz="3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58484" y="64544"/>
            <a:ext cx="5987762" cy="593744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7" name="Google Shape;217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58484" y="6017004"/>
            <a:ext cx="5837256" cy="776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834" y="952930"/>
            <a:ext cx="6016336" cy="803134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3" name="Google Shape;223;p16"/>
          <p:cNvSpPr txBox="1"/>
          <p:nvPr/>
        </p:nvSpPr>
        <p:spPr>
          <a:xfrm>
            <a:off x="79664" y="64544"/>
            <a:ext cx="10515600" cy="713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lang="ko-KR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MACD 활용한 매매시점 포착</a:t>
            </a:r>
            <a:endParaRPr sz="3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834" y="1930507"/>
            <a:ext cx="6112533" cy="4536531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5" name="Google Shape;225;p16"/>
          <p:cNvSpPr txBox="1"/>
          <p:nvPr/>
        </p:nvSpPr>
        <p:spPr>
          <a:xfrm>
            <a:off x="130834" y="5106676"/>
            <a:ext cx="59228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6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①</a:t>
            </a:r>
            <a:endParaRPr/>
          </a:p>
        </p:txBody>
      </p:sp>
      <p:pic>
        <p:nvPicPr>
          <p:cNvPr id="226" name="Google Shape;22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37840" y="0"/>
            <a:ext cx="5579987" cy="566304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7" name="Google Shape;227;p16"/>
          <p:cNvSpPr txBox="1"/>
          <p:nvPr/>
        </p:nvSpPr>
        <p:spPr>
          <a:xfrm>
            <a:off x="10954533" y="3615631"/>
            <a:ext cx="110663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6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②</a:t>
            </a:r>
            <a:endParaRPr/>
          </a:p>
        </p:txBody>
      </p:sp>
      <p:pic>
        <p:nvPicPr>
          <p:cNvPr id="228" name="Google Shape;228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37844" y="5752992"/>
            <a:ext cx="4593465" cy="986516"/>
          </a:xfrm>
          <a:prstGeom prst="rect">
            <a:avLst/>
          </a:prstGeom>
          <a:noFill/>
          <a:ln cap="flat" cmpd="sng" w="5715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670" y="2327368"/>
            <a:ext cx="5411748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7"/>
          <p:cNvSpPr txBox="1"/>
          <p:nvPr>
            <p:ph type="title"/>
          </p:nvPr>
        </p:nvSpPr>
        <p:spPr>
          <a:xfrm>
            <a:off x="210670" y="179294"/>
            <a:ext cx="9838765" cy="887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[추세] </a:t>
            </a:r>
            <a:r>
              <a:rPr lang="ko-KR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3. MACD 히스토그램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17"/>
          <p:cNvCxnSpPr/>
          <p:nvPr/>
        </p:nvCxnSpPr>
        <p:spPr>
          <a:xfrm>
            <a:off x="210670" y="1066800"/>
            <a:ext cx="9973236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37" name="Google Shape;23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0670" y="1150360"/>
            <a:ext cx="7000875" cy="119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7"/>
          <p:cNvSpPr txBox="1"/>
          <p:nvPr/>
        </p:nvSpPr>
        <p:spPr>
          <a:xfrm>
            <a:off x="5751980" y="2424544"/>
            <a:ext cx="611505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MACD 히스토그램(</a:t>
            </a:r>
            <a:r>
              <a:rPr b="0" i="0" lang="ko-KR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histogram</a:t>
            </a:r>
            <a:r>
              <a:rPr b="0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)은 중심선을 따라 막대로 표현됩니다. 각 막대는 MACD와 단일 선, 가장 보편적으로는 9일 지수 이동 평균 선의 차이를 보여줍니다. 막대가 높을 수록 가격 변동에 대해 더 강한 강세를 표현합니다.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53579" y="82052"/>
            <a:ext cx="6219020" cy="6775948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8"/>
          <p:cNvSpPr txBox="1"/>
          <p:nvPr>
            <p:ph type="title"/>
          </p:nvPr>
        </p:nvSpPr>
        <p:spPr>
          <a:xfrm>
            <a:off x="204353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b="0" i="0" lang="ko-KR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MACD </a:t>
            </a:r>
            <a:endParaRPr b="0" i="0" sz="4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9"/>
          <p:cNvSpPr txBox="1"/>
          <p:nvPr>
            <p:ph type="title"/>
          </p:nvPr>
        </p:nvSpPr>
        <p:spPr>
          <a:xfrm>
            <a:off x="69273" y="18255"/>
            <a:ext cx="1046555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[오실레이터] </a:t>
            </a:r>
            <a:r>
              <a:rPr lang="ko-KR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스토캐스틱(Stochastic)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9"/>
          <p:cNvSpPr txBox="1"/>
          <p:nvPr>
            <p:ph idx="1" type="body"/>
          </p:nvPr>
        </p:nvSpPr>
        <p:spPr>
          <a:xfrm>
            <a:off x="69273" y="1094436"/>
            <a:ext cx="12122726" cy="3737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✔"/>
            </a:pPr>
            <a:r>
              <a:rPr b="0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스토캐스틱은 오실레이터 중 하나로 </a:t>
            </a: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추세전환의 시작점을 찾을 때 유용하며, 횡보장이나 추세가 없는 박스권에서 적중률이 높습니다. 일정 기간 동안의 주가 변동(고가와 저가)과 계산시점의 종가를 가지고 계산합니다.</a:t>
            </a:r>
            <a:br>
              <a:rPr b="1" lang="ko-KR" sz="1800">
                <a:latin typeface="Arial"/>
                <a:ea typeface="Arial"/>
                <a:cs typeface="Arial"/>
                <a:sym typeface="Arial"/>
              </a:rPr>
            </a:br>
            <a:endParaRPr b="1"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2" name="Google Shape;25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18" y="1686720"/>
            <a:ext cx="8439150" cy="51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>
            <p:ph idx="1" type="subTitle"/>
          </p:nvPr>
        </p:nvSpPr>
        <p:spPr>
          <a:xfrm>
            <a:off x="477423" y="2106704"/>
            <a:ext cx="813496" cy="523323"/>
          </a:xfrm>
          <a:prstGeom prst="rect">
            <a:avLst/>
          </a:prstGeom>
          <a:noFill/>
          <a:ln cap="flat" cmpd="sng" w="571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추세</a:t>
            </a:r>
            <a:endParaRPr/>
          </a:p>
        </p:txBody>
      </p:sp>
      <p:sp>
        <p:nvSpPr>
          <p:cNvPr id="98" name="Google Shape;98;p2"/>
          <p:cNvSpPr txBox="1"/>
          <p:nvPr/>
        </p:nvSpPr>
        <p:spPr>
          <a:xfrm>
            <a:off x="4274974" y="2106700"/>
            <a:ext cx="1868700" cy="523200"/>
          </a:xfrm>
          <a:prstGeom prst="rect">
            <a:avLst/>
          </a:prstGeom>
          <a:noFill/>
          <a:ln cap="flat" cmpd="sng" w="571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오실레이터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8072540" y="2106702"/>
            <a:ext cx="1385225" cy="523323"/>
          </a:xfrm>
          <a:prstGeom prst="rect">
            <a:avLst/>
          </a:prstGeom>
          <a:noFill/>
          <a:ln cap="flat" cmpd="sng" w="571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기타 지표</a:t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477422" y="2725086"/>
            <a:ext cx="3684039" cy="3962585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1. 이동평균(Moving Averages)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2. 이동평균 수렴확산(MACD)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3. MACD 히스토그램</a:t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방향성 시스템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(the Directional System)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5. 거래량 균형 지표(On-Balance Volume,OBV)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 누적분산 지표(Accumulation/Distribution,AD)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/>
          <p:nvPr/>
        </p:nvSpPr>
        <p:spPr>
          <a:xfrm>
            <a:off x="4274981" y="2725087"/>
            <a:ext cx="3684039" cy="3962584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스토캐스틱(Stochastic)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변화율(Rate of Change)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평활화된 변화율(Smoothed RoC)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모멘텀(Momemtum)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상대강도지수(Relative Strength index, RSI)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엘더레이(Elder-ray)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강도지수(the Force Index)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윌리엄스(Williams %R)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상대가격변동폭(the Commodity Channel Index)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"/>
          <p:cNvSpPr/>
          <p:nvPr/>
        </p:nvSpPr>
        <p:spPr>
          <a:xfrm>
            <a:off x="8072540" y="2725086"/>
            <a:ext cx="3851982" cy="3962583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신고점-신저점 지수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(New High-New Low Index)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풋-콜 비율(the Put-Call Ratio)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상승하락 지수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(the Advance/Decline index, A/D)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트레이더 지수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(the Traders’s Index, TRIN)</a:t>
            </a:r>
            <a:endParaRPr/>
          </a:p>
        </p:txBody>
      </p:sp>
      <p:sp>
        <p:nvSpPr>
          <p:cNvPr id="103" name="Google Shape;103;p2"/>
          <p:cNvSpPr txBox="1"/>
          <p:nvPr>
            <p:ph type="ctrTitle"/>
          </p:nvPr>
        </p:nvSpPr>
        <p:spPr>
          <a:xfrm>
            <a:off x="243724" y="0"/>
            <a:ext cx="9769851" cy="1129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📈📉📊 </a:t>
            </a:r>
            <a:r>
              <a:rPr lang="ko-KR" sz="4800">
                <a:latin typeface="Arial"/>
                <a:ea typeface="Arial"/>
                <a:cs typeface="Arial"/>
                <a:sym typeface="Arial"/>
              </a:rPr>
              <a:t>시장지표</a:t>
            </a:r>
            <a:r>
              <a:rPr lang="ko-KR" sz="3600">
                <a:latin typeface="Arial"/>
                <a:ea typeface="Arial"/>
                <a:cs typeface="Arial"/>
                <a:sym typeface="Arial"/>
              </a:rPr>
              <a:t>(market indicator)?</a:t>
            </a:r>
            <a:endParaRPr sz="4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477422" y="2833009"/>
            <a:ext cx="3511338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highlight>
                  <a:srgbClr val="00FF00"/>
                </a:highlight>
                <a:latin typeface="Arial"/>
                <a:ea typeface="Arial"/>
                <a:cs typeface="Arial"/>
                <a:sym typeface="Arial"/>
              </a:rPr>
              <a:t>시장의 흐름을 나타내는 지표</a:t>
            </a:r>
            <a:endParaRPr b="1" sz="1600">
              <a:solidFill>
                <a:schemeClr val="dk1"/>
              </a:solidFill>
              <a:highlight>
                <a:srgbClr val="00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highlight>
                  <a:srgbClr val="00FF00"/>
                </a:highlight>
                <a:latin typeface="Arial"/>
                <a:ea typeface="Arial"/>
                <a:cs typeface="Arial"/>
                <a:sym typeface="Arial"/>
              </a:rPr>
              <a:t>발생시점 : 동행 or 후행</a:t>
            </a:r>
            <a:endParaRPr b="1" sz="1600">
              <a:solidFill>
                <a:schemeClr val="dk1"/>
              </a:solidFill>
              <a:highlight>
                <a:srgbClr val="00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(시장이 움직일 때는 잘 맞지만, 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시장이 횡보할 때 잘못된 신호를 보낼 수 있음,,)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4283670" y="2808655"/>
            <a:ext cx="3711209" cy="1169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highlight>
                  <a:srgbClr val="00FF00"/>
                </a:highlight>
                <a:latin typeface="Arial"/>
                <a:ea typeface="Arial"/>
                <a:cs typeface="Arial"/>
                <a:sym typeface="Arial"/>
              </a:rPr>
              <a:t>과거 일정 기간의 가격 범위 안에서 현재 가격의 상대적인 위치를 나타내는 지표</a:t>
            </a:r>
            <a:endParaRPr b="1" sz="1600">
              <a:solidFill>
                <a:schemeClr val="dk1"/>
              </a:solidFill>
              <a:highlight>
                <a:srgbClr val="00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highlight>
                  <a:srgbClr val="00FF00"/>
                </a:highlight>
                <a:latin typeface="Arial"/>
                <a:ea typeface="Arial"/>
                <a:cs typeface="Arial"/>
                <a:sym typeface="Arial"/>
              </a:rPr>
              <a:t>발생시점  : 선행 or 동행</a:t>
            </a:r>
            <a:endParaRPr b="1" sz="1600">
              <a:solidFill>
                <a:schemeClr val="dk1"/>
              </a:solidFill>
              <a:highlight>
                <a:srgbClr val="00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(횡보장에서 전환점을 포착하는 데 적합하지만 가격보다 앞서 변하는 경향이 있음..)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8107066" y="2824044"/>
            <a:ext cx="371120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highlight>
                  <a:srgbClr val="00FF00"/>
                </a:highlight>
                <a:latin typeface="Arial"/>
                <a:ea typeface="Arial"/>
                <a:cs typeface="Arial"/>
                <a:sym typeface="Arial"/>
              </a:rPr>
              <a:t>강세장과 약세장에 따른 강도를 예측</a:t>
            </a:r>
            <a:endParaRPr b="1" sz="1600">
              <a:solidFill>
                <a:schemeClr val="dk1"/>
              </a:solidFill>
              <a:highlight>
                <a:srgbClr val="00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highlight>
                  <a:srgbClr val="00FF00"/>
                </a:highlight>
                <a:latin typeface="Arial"/>
                <a:ea typeface="Arial"/>
                <a:cs typeface="Arial"/>
                <a:sym typeface="Arial"/>
              </a:rPr>
              <a:t>발생시점 : 선행 or 동행</a:t>
            </a:r>
            <a:endParaRPr sz="1100">
              <a:solidFill>
                <a:schemeClr val="dk1"/>
              </a:solidFill>
              <a:highlight>
                <a:srgbClr val="00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960" y="355797"/>
            <a:ext cx="7588396" cy="4826408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0"/>
          <p:cNvSpPr txBox="1"/>
          <p:nvPr/>
        </p:nvSpPr>
        <p:spPr>
          <a:xfrm>
            <a:off x="93951" y="5301874"/>
            <a:ext cx="12098049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✔"/>
            </a:pPr>
            <a:r>
              <a:rPr b="0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스토캐스틱은 시장이 박스권에서 움직일 때는 잘 작동하지만, 시장이 추세에 들어갈 때는 그렇지 않다. 시장이 상승 추세에 들어가면 스토캐스틱은 일찍 과매수 상태로 판단해서 매도 신호를 보내지만 시장은 계속 상승할 수 있다. 반대로 시장이 하락 추세에 들어가면 스토캐스틱은 일찍 과매도 상태로 판단해서 매수 신호를 보내지만 시장은 계속 하락할 수 있다.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스토캐스틱은 장기 추세 추종형 지표와 결합해서 사용해야 한다.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/>
          <p:nvPr>
            <p:ph type="title"/>
          </p:nvPr>
        </p:nvSpPr>
        <p:spPr>
          <a:xfrm>
            <a:off x="152400" y="-1440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ko-K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b="0" i="0" lang="ko-KR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스토캐스틱을 활용한 매매전략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1" y="786896"/>
            <a:ext cx="5470581" cy="3117427"/>
          </a:xfrm>
          <a:prstGeom prst="rect">
            <a:avLst/>
          </a:prstGeom>
          <a:noFill/>
          <a:ln cap="flat" cmpd="sng" w="9525">
            <a:solidFill>
              <a:srgbClr val="92D05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5" name="Google Shape;26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3904323"/>
            <a:ext cx="5470582" cy="2913146"/>
          </a:xfrm>
          <a:prstGeom prst="rect">
            <a:avLst/>
          </a:prstGeom>
          <a:noFill/>
          <a:ln cap="flat" cmpd="sng" w="9525">
            <a:solidFill>
              <a:srgbClr val="92D05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6" name="Google Shape;26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26891" y="786896"/>
            <a:ext cx="6183113" cy="5635935"/>
          </a:xfrm>
          <a:prstGeom prst="rect">
            <a:avLst/>
          </a:prstGeom>
          <a:noFill/>
          <a:ln cap="flat" cmpd="sng" w="9525">
            <a:solidFill>
              <a:srgbClr val="92D05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074" y="-1772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None/>
            </a:pPr>
            <a:r>
              <a:rPr lang="ko-KR" sz="3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5. 모멘텀(Momemtum)</a:t>
            </a:r>
            <a:endParaRPr sz="3600"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78" name="Google Shape;278;p23"/>
          <p:cNvSpPr txBox="1"/>
          <p:nvPr>
            <p:ph type="title"/>
          </p:nvPr>
        </p:nvSpPr>
        <p:spPr>
          <a:xfrm>
            <a:off x="210670" y="179294"/>
            <a:ext cx="9838765" cy="887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[추세] 4. 방향성 시스템</a:t>
            </a:r>
            <a:r>
              <a:rPr lang="ko-KR" sz="3100">
                <a:latin typeface="Arial"/>
                <a:ea typeface="Arial"/>
                <a:cs typeface="Arial"/>
                <a:sym typeface="Arial"/>
              </a:rPr>
              <a:t>(the Directional System)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9" name="Google Shape;279;p23"/>
          <p:cNvCxnSpPr/>
          <p:nvPr/>
        </p:nvCxnSpPr>
        <p:spPr>
          <a:xfrm>
            <a:off x="210670" y="1066800"/>
            <a:ext cx="9973236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85" name="Google Shape;285;p24"/>
          <p:cNvSpPr txBox="1"/>
          <p:nvPr>
            <p:ph type="title"/>
          </p:nvPr>
        </p:nvSpPr>
        <p:spPr>
          <a:xfrm>
            <a:off x="210670" y="179294"/>
            <a:ext cx="11143130" cy="887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[추세] 5. 거래량 균형 지표</a:t>
            </a:r>
            <a:r>
              <a:rPr lang="ko-KR" sz="3100">
                <a:latin typeface="Arial"/>
                <a:ea typeface="Arial"/>
                <a:cs typeface="Arial"/>
                <a:sym typeface="Arial"/>
              </a:rPr>
              <a:t>(On-Balance Volume,OBV)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6" name="Google Shape;286;p24"/>
          <p:cNvCxnSpPr/>
          <p:nvPr/>
        </p:nvCxnSpPr>
        <p:spPr>
          <a:xfrm>
            <a:off x="210670" y="1066800"/>
            <a:ext cx="10457330" cy="62753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 txBox="1"/>
          <p:nvPr>
            <p:ph type="title"/>
          </p:nvPr>
        </p:nvSpPr>
        <p:spPr>
          <a:xfrm>
            <a:off x="210670" y="179294"/>
            <a:ext cx="11143130" cy="887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[추세] 6. 누적분산 지표</a:t>
            </a:r>
            <a:r>
              <a:rPr lang="ko-KR" sz="3100">
                <a:latin typeface="Arial"/>
                <a:ea typeface="Arial"/>
                <a:cs typeface="Arial"/>
                <a:sym typeface="Arial"/>
              </a:rPr>
              <a:t>(Accumulation/Distribution, AD)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3" name="Google Shape;293;p25"/>
          <p:cNvCxnSpPr/>
          <p:nvPr/>
        </p:nvCxnSpPr>
        <p:spPr>
          <a:xfrm>
            <a:off x="210670" y="1066800"/>
            <a:ext cx="10860742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 txBox="1"/>
          <p:nvPr>
            <p:ph idx="1" type="body"/>
          </p:nvPr>
        </p:nvSpPr>
        <p:spPr>
          <a:xfrm>
            <a:off x="210670" y="1755862"/>
            <a:ext cx="10986247" cy="4385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None/>
            </a:pPr>
            <a:r>
              <a:rPr b="1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- 이동 평균은 정해진 기간에서의 </a:t>
            </a:r>
            <a:r>
              <a:rPr b="1" i="0" lang="ko-KR" sz="1800">
                <a:solidFill>
                  <a:srgbClr val="292929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증권의 평균적인 가격</a:t>
            </a:r>
            <a:endParaRPr b="1" i="0" sz="1800">
              <a:solidFill>
                <a:srgbClr val="292929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800"/>
              <a:buFont typeface="Arial"/>
              <a:buChar char="-"/>
            </a:pPr>
            <a:r>
              <a:rPr b="0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증권의 평균 가격을 표시함으로써, 가격 변동은 부드러워짐 -&gt;  한번 일일 간의 동요가 제거되면, 트레이더들은 실제의 추세를 더 잘 확인할 수 있고 그들의 입맛에 맞을 확률이 높아짐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800"/>
              <a:buFont typeface="Arial"/>
              <a:buChar char="-"/>
            </a:pPr>
            <a:r>
              <a:rPr b="0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일반적으로 주가는 들쑥날쑥한 </a:t>
            </a:r>
            <a:r>
              <a:rPr b="1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변동성</a:t>
            </a:r>
            <a:r>
              <a:rPr b="0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을 가지는데 이 때문에 추세를 파악하는 것은 다소 힘들 수 있다. 따라서 </a:t>
            </a:r>
            <a:r>
              <a:rPr b="1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불규칙하게 보이는 들쑥날쑥한 부분을 제거</a:t>
            </a:r>
            <a:r>
              <a:rPr b="0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한다면 추세를 보기에 쉬울 </a:t>
            </a:r>
            <a:r>
              <a:rPr b="1" i="0" lang="ko-KR" sz="1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것이며 이동평균은 며칠간의 주가를 평균내기 때문에 이러한 들쑥날쑥한 부분, 즉 잡음(noise)을 제거하고 추세를 파악할 수 있게 도와준다.</a:t>
            </a:r>
            <a:endParaRPr b="0" i="0" sz="1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ko-KR" sz="1800">
                <a:latin typeface="Arial"/>
                <a:ea typeface="Arial"/>
                <a:cs typeface="Arial"/>
                <a:sym typeface="Arial"/>
              </a:rPr>
              <a:t>이동 평균은 계산되는 방법에 따라 다른 많은 종류가 있습니다. 하지만 평균이 어떻게 해석되는지는 같고, </a:t>
            </a:r>
            <a:r>
              <a:rPr b="1" lang="ko-KR" sz="1800">
                <a:latin typeface="Arial"/>
                <a:ea typeface="Arial"/>
                <a:cs typeface="Arial"/>
                <a:sym typeface="Arial"/>
              </a:rPr>
              <a:t>오직 가격 데이터에 가중치를 얼마나 두냐에 따라 계산이 달라짐.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ko-KR" sz="1800">
                <a:latin typeface="Arial"/>
                <a:ea typeface="Arial"/>
                <a:cs typeface="Arial"/>
                <a:sym typeface="Arial"/>
              </a:rPr>
              <a:t> 각 가격에 동일한 가중치를 주는 것부터 최근 데이터에 가중치를 더 주는 것 까지 다양하고, </a:t>
            </a:r>
            <a:br>
              <a:rPr lang="ko-KR" sz="1800">
                <a:latin typeface="Arial"/>
                <a:ea typeface="Arial"/>
                <a:cs typeface="Arial"/>
                <a:sym typeface="Arial"/>
              </a:rPr>
            </a:br>
            <a:r>
              <a:rPr b="1" lang="ko-KR" sz="1800">
                <a:latin typeface="Arial"/>
                <a:ea typeface="Arial"/>
                <a:cs typeface="Arial"/>
                <a:sym typeface="Arial"/>
              </a:rPr>
              <a:t>이동 평균의 일반적인 세 종류는 </a:t>
            </a:r>
            <a:r>
              <a:rPr b="1" lang="ko-KR" sz="1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단순(simple), 선형, 지수(exponential)</a:t>
            </a:r>
            <a:endParaRPr sz="1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"/>
          <p:cNvSpPr txBox="1"/>
          <p:nvPr>
            <p:ph type="title"/>
          </p:nvPr>
        </p:nvSpPr>
        <p:spPr>
          <a:xfrm>
            <a:off x="210670" y="179294"/>
            <a:ext cx="9838765" cy="887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[추세] </a:t>
            </a:r>
            <a:r>
              <a:rPr lang="ko-KR" sz="4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1. 이동평균(Moving Averages)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4" name="Google Shape;114;p3"/>
          <p:cNvCxnSpPr/>
          <p:nvPr/>
        </p:nvCxnSpPr>
        <p:spPr>
          <a:xfrm>
            <a:off x="210670" y="1066800"/>
            <a:ext cx="9973236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/>
          <p:nvPr>
            <p:ph type="title"/>
          </p:nvPr>
        </p:nvSpPr>
        <p:spPr>
          <a:xfrm>
            <a:off x="147325" y="138223"/>
            <a:ext cx="9900443" cy="898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 sz="3600">
                <a:latin typeface="Arial"/>
                <a:ea typeface="Arial"/>
                <a:cs typeface="Arial"/>
                <a:sym typeface="Arial"/>
              </a:rPr>
              <a:t>① 단순 이동 평균</a:t>
            </a:r>
            <a:r>
              <a:rPr lang="ko-KR" sz="2700">
                <a:latin typeface="Arial"/>
                <a:ea typeface="Arial"/>
                <a:cs typeface="Arial"/>
                <a:sym typeface="Arial"/>
              </a:rPr>
              <a:t>(simple moving averages, SMA)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271130" y="1222976"/>
            <a:ext cx="10451804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Font typeface="Noto Sans Symbols"/>
              <a:buChar char="✔"/>
            </a:pPr>
            <a:r>
              <a:rPr b="1" i="0" lang="ko-KR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가격의 이동 평균을 계산할 때 가장 널리 쓰이는 시장 지표</a:t>
            </a:r>
            <a:endParaRPr b="1" sz="1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✔"/>
            </a:pP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단순이동평균은 </a:t>
            </a:r>
            <a:r>
              <a:rPr b="1" i="0" lang="ko-KR" sz="1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특정한 기간 동안의 주식 종가를 단순 평균하여 계산</a:t>
            </a:r>
            <a:r>
              <a:rPr b="0" i="0" lang="ko-KR" sz="18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한다. 따라서 </a:t>
            </a: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그 기간 동안의 가격을 대표하는 값이며 이동평균 안에는 그동안의 가격 움직임을 포함</a:t>
            </a:r>
            <a:r>
              <a:rPr b="0" i="0" lang="ko-KR" sz="18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하고 있다.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✔"/>
            </a:pPr>
            <a:r>
              <a:rPr b="0" i="0" lang="ko-KR" sz="18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이동평균은 투자자에 따라서 다양한 기간을 사용하는데 </a:t>
            </a: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대체로 5일, 20일, 60일, 120일, 240일 등의 이동평균이 사용된다​</a:t>
            </a:r>
            <a:r>
              <a:rPr b="0" i="0" lang="ko-KR" sz="18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. 5일은 1주일을 의미하며(토, 일요일을 제외한 주식개장일) 20일은 1달, 60일은 3달(1분기), 120일은 반 년, 240일은 1년을 의미한다.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1" name="Google Shape;121;p4"/>
          <p:cNvPicPr preferRelativeResize="0"/>
          <p:nvPr/>
        </p:nvPicPr>
        <p:blipFill rotWithShape="1">
          <a:blip r:embed="rId3">
            <a:alphaModFix/>
          </a:blip>
          <a:srcRect b="0" l="6533" r="9331" t="0"/>
          <a:stretch/>
        </p:blipFill>
        <p:spPr>
          <a:xfrm>
            <a:off x="630034" y="3075836"/>
            <a:ext cx="6411191" cy="1609725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2" name="Google Shape;122;p4"/>
          <p:cNvPicPr preferRelativeResize="0"/>
          <p:nvPr/>
        </p:nvPicPr>
        <p:blipFill rotWithShape="1">
          <a:blip r:embed="rId4">
            <a:alphaModFix/>
          </a:blip>
          <a:srcRect b="0" l="4067" r="6340" t="0"/>
          <a:stretch/>
        </p:blipFill>
        <p:spPr>
          <a:xfrm>
            <a:off x="8158801" y="2908854"/>
            <a:ext cx="3572536" cy="3545055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" name="Google Shape;123;p4"/>
          <p:cNvSpPr txBox="1"/>
          <p:nvPr/>
        </p:nvSpPr>
        <p:spPr>
          <a:xfrm>
            <a:off x="271130" y="4808028"/>
            <a:ext cx="9900442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✔"/>
            </a:pP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단순이동평균을 계산 후,  모두 선으로 연결하면 이동평균선</a:t>
            </a:r>
            <a:r>
              <a:rPr b="0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 된다.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가장 오래된 가격이 제외되고 새로운 가격이 추가되면서 값이 달라진다.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오래돼서 제외되는 가격이 매우 높은 가격 </a:t>
            </a:r>
            <a:b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-&gt; 이동평균 하락!  </a:t>
            </a:r>
            <a:b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-&gt; But 단지 오래된 가격의 변동으로 인한 것일 뿐, </a:t>
            </a:r>
            <a:b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최근 가격 하락을 의미하지 않음,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이렇게 최근 가격과  과거 가격의 변동을 동일하게 반영 -&gt; 최근 가격의 변동이 왜곡될 수 있다.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/>
          <p:nvPr>
            <p:ph idx="1" type="body"/>
          </p:nvPr>
        </p:nvSpPr>
        <p:spPr>
          <a:xfrm>
            <a:off x="85467" y="1456819"/>
            <a:ext cx="12018818" cy="1603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000"/>
              <a:buFont typeface="Noto Sans Symbols"/>
              <a:buChar char="✔"/>
            </a:pPr>
            <a:r>
              <a:rPr b="0" i="0" lang="ko-KR" sz="20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이 이동 평균 지표는 세 종류 중 가장 덜 보편적이지만 동등 가중치의 문제를 해결하기 위해 사용됩니다. 선형 가중 이동 평균은 특정 기간의 종가를 모두 더해서 그 데이터 지점의 위치를 곱하고 기간의 합으로 나눕니다.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000"/>
              <a:buFont typeface="Noto Sans Symbols"/>
              <a:buChar char="✔"/>
            </a:pPr>
            <a:r>
              <a:rPr b="0" i="0" lang="ko-KR" sz="20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예를 들어, 5일 간의 선형 가중 평균에서, 오늘의 종가에 5를 곱하고, 어제에는 4를, 그리고 기간이 끝나는 첫 째 날까지 반복합니다. 그 다음 이 수들을 모두 더해서 곱해준 수들의 합으로 나누죠.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6"/>
          <p:cNvSpPr txBox="1"/>
          <p:nvPr/>
        </p:nvSpPr>
        <p:spPr>
          <a:xfrm>
            <a:off x="87715" y="155863"/>
            <a:ext cx="12994440" cy="13009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② 선형 가중 평균 = 선형 가중 이동 평균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(Linear Weighted Average, Linearly Weighted Moving Averages = LWMA)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467" y="2757775"/>
            <a:ext cx="5556495" cy="4053035"/>
          </a:xfrm>
          <a:prstGeom prst="rect">
            <a:avLst/>
          </a:prstGeom>
          <a:noFill/>
          <a:ln cap="flat" cmpd="sng" w="952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1" name="Google Shape;131;p6"/>
          <p:cNvPicPr preferRelativeResize="0"/>
          <p:nvPr/>
        </p:nvPicPr>
        <p:blipFill rotWithShape="1">
          <a:blip r:embed="rId4">
            <a:alphaModFix/>
          </a:blip>
          <a:srcRect b="50000" l="0" r="0" t="0"/>
          <a:stretch/>
        </p:blipFill>
        <p:spPr>
          <a:xfrm>
            <a:off x="5767475" y="2757775"/>
            <a:ext cx="6211296" cy="534426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2" name="Google Shape;13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67475" y="3318108"/>
            <a:ext cx="3324225" cy="180022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3" name="Google Shape;133;p6"/>
          <p:cNvSpPr txBox="1"/>
          <p:nvPr/>
        </p:nvSpPr>
        <p:spPr>
          <a:xfrm>
            <a:off x="5641962" y="5206586"/>
            <a:ext cx="6624204" cy="1600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가중이동평균은 특정한 기간 동안의 주가를 최근의 가격에 더 높은 가중치를 두어 계산</a:t>
            </a:r>
            <a:r>
              <a:rPr b="0" i="0" lang="ko-KR" sz="14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한다. 가장 최근의 일자에 가장 큰 가중치를 두기 때문에 </a:t>
            </a:r>
            <a:r>
              <a:rPr b="1" i="0" lang="ko-K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단순이동평균에 비해 최근의 시장 분위기를 잘 반영한다는 장점</a:t>
            </a:r>
            <a:r>
              <a:rPr b="0" i="0" lang="ko-KR" sz="14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이 있다.</a:t>
            </a:r>
            <a:endParaRPr b="0" i="0" sz="14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4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​</a:t>
            </a:r>
            <a:r>
              <a:rPr b="1" i="0" lang="ko-K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단순이동평균과 마찬가지로 그 기간 동안의 가격을 대표하는 값이며 이동평균 안에는 그동안의 가격 움직임을 포함</a:t>
            </a:r>
            <a:r>
              <a:rPr b="0" i="0" lang="ko-KR" sz="14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하고 있다. 가중이동평균은 투자자에 따라서 다양한 기간을 사용하는데, 단순이동평균과 같이 대체로 5일, 20일, 60일, 120일, 240일 등의 이동평균이 사용된다.</a:t>
            </a:r>
            <a:endParaRPr b="0" i="0" sz="14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/>
          <p:nvPr>
            <p:ph type="title"/>
          </p:nvPr>
        </p:nvSpPr>
        <p:spPr>
          <a:xfrm>
            <a:off x="31173" y="-13771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③ 지수 이동 평균</a:t>
            </a:r>
            <a:r>
              <a:rPr b="0" i="0" lang="ko-K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(Exponential Moving Average, EMA)</a:t>
            </a:r>
            <a:endParaRPr b="0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7"/>
          <p:cNvSpPr txBox="1"/>
          <p:nvPr>
            <p:ph idx="1" type="body"/>
          </p:nvPr>
        </p:nvSpPr>
        <p:spPr>
          <a:xfrm>
            <a:off x="0" y="983983"/>
            <a:ext cx="12192000" cy="18527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1907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Noto Sans Symbols"/>
              <a:buChar char="✔"/>
            </a:pPr>
            <a:r>
              <a:rPr b="0" i="0" lang="ko-KR" sz="20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지수 이동 평균에 대해 알아야 할 가장 중요한 것은 </a:t>
            </a:r>
            <a:r>
              <a:rPr b="1" i="0" lang="ko-KR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단순 이동 평균보다 새로운 정보에 더 민감하다는 것 </a:t>
            </a:r>
            <a:r>
              <a:rPr b="0" i="0" lang="ko-KR" sz="20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입니다. 이 민감성은 많은 기술 트레이더들 사이에서 이 이동 평균을 선택하는 주요한 이유 중 하나입니다. </a:t>
            </a:r>
            <a:endParaRPr/>
          </a:p>
          <a:p>
            <a:pPr indent="-21907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Noto Sans Symbols"/>
              <a:buChar char="✔"/>
            </a:pPr>
            <a:r>
              <a:rPr lang="ko-KR" sz="20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오래된 지수 이동 평균 데이터가 빠질 때, 지수 이동 평균이 급락하지 않는다.</a:t>
            </a:r>
            <a:endParaRPr/>
          </a:p>
          <a:p>
            <a:pPr indent="-21907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✔"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 지수 이동평균선이 오르고 있으면 -&gt; 추세 상승하는 것 -&gt; 매수해야함.</a:t>
            </a:r>
            <a:endParaRPr/>
          </a:p>
          <a:p>
            <a:pPr indent="-21907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✔"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 지수 이동평균선이 내리고 있으면 -&gt; 추세 하락하는 것 -&gt;  매도해야함.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7"/>
          <p:cNvPicPr preferRelativeResize="0"/>
          <p:nvPr/>
        </p:nvPicPr>
        <p:blipFill rotWithShape="1">
          <a:blip r:embed="rId3">
            <a:alphaModFix/>
          </a:blip>
          <a:srcRect b="0" l="0" r="0" t="25580"/>
          <a:stretch/>
        </p:blipFill>
        <p:spPr>
          <a:xfrm>
            <a:off x="111705" y="2825379"/>
            <a:ext cx="6476132" cy="2407072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1" name="Google Shape;141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99542" y="2771323"/>
            <a:ext cx="3895725" cy="248602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" name="Google Shape;142;p7"/>
          <p:cNvSpPr txBox="1"/>
          <p:nvPr/>
        </p:nvSpPr>
        <p:spPr>
          <a:xfrm>
            <a:off x="31173" y="5299804"/>
            <a:ext cx="7782791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우선 계산식을 보다 쉽게 해석하기 위해 기간 N을 2로 가정하자. N이 2라는 것은 2일 이동평균을 구하는 것이다.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그러면 K는 2/3가 되어 0.67이고, 1-K는 0.33이 된다.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위의 식에 K값을 대입하면, 오늘의 지수이동평균값은 오늘의 종가에 0.67(=K)을 곱한 값과 어제의 지수이동평균값에 0.33을 곱한 값을 더해준 것이다.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수식으로 표현하면, (1) 오늘의 2일 지수이동평균 = 0.67 * 오늘의 종가 + 0.33 * (어제의 2일 지수이동평균) 이다.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똑같은 방법으로 어제의 2일 지수이동평균값은 어제의 종가에 0.67을 곱한 값과 그저께의 지수이동평균값에 0.33을 곱한 후 더해준 것이다.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수식으로 표현하면, (2) 어제의 2일 지수이동평균 = 0.67 * 어제의 종가 + 0.33 * (그저께의 2일 지수이동평균) 이다.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​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그리고 방금 구한 두 식을 합쳐보자. 한마디로 (1)의 식에 (2)의 값을 대입해 합치는 것이다.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오늘의 2일 지수이동평균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9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= 0.67 * 오늘의 종가 + 0.33 * {(0.67 * 어제의 종가) + 0.33 * (그저께의 2일 지수이동평균)}이 된다.</a:t>
            </a:r>
            <a:endParaRPr b="0" i="0" sz="9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3" name="Google Shape;143;p7"/>
          <p:cNvSpPr txBox="1"/>
          <p:nvPr/>
        </p:nvSpPr>
        <p:spPr>
          <a:xfrm>
            <a:off x="7008237" y="5803925"/>
            <a:ext cx="4891953" cy="1015663"/>
          </a:xfrm>
          <a:prstGeom prst="rect">
            <a:avLst/>
          </a:prstGeom>
          <a:noFill/>
          <a:ln cap="flat" cmpd="sng" w="9525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200">
                <a:solidFill>
                  <a:schemeClr val="dk2"/>
                </a:solidFill>
                <a:latin typeface="Sen"/>
                <a:ea typeface="Sen"/>
                <a:cs typeface="Sen"/>
                <a:sym typeface="Sen"/>
              </a:rPr>
              <a:t>단순이동평균과의 가장 큰 차이점을 잘 보여준다. </a:t>
            </a:r>
            <a:r>
              <a:rPr b="1" i="0" lang="ko-KR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오늘의 2일 지수이동평균을 구하는 과정에서</a:t>
            </a:r>
            <a:r>
              <a:rPr lang="ko-KR" sz="12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b="0" i="0" lang="ko-KR" sz="1200">
                <a:solidFill>
                  <a:schemeClr val="dk2"/>
                </a:solidFill>
                <a:latin typeface="Sen"/>
                <a:ea typeface="Sen"/>
                <a:cs typeface="Sen"/>
                <a:sym typeface="Sen"/>
              </a:rPr>
              <a:t>0.67 만큼 </a:t>
            </a:r>
            <a:r>
              <a:rPr b="1" i="0" lang="ko-KR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최근의 데이터(오늘의 종가)에 더 높은 가중치</a:t>
            </a:r>
            <a:r>
              <a:rPr b="0" i="0" lang="ko-KR" sz="1200">
                <a:solidFill>
                  <a:schemeClr val="dk2"/>
                </a:solidFill>
                <a:latin typeface="Sen"/>
                <a:ea typeface="Sen"/>
                <a:cs typeface="Sen"/>
                <a:sym typeface="Sen"/>
              </a:rPr>
              <a:t>를 주는 것을 볼 수 있다. 또한 </a:t>
            </a:r>
            <a:r>
              <a:rPr b="1" i="0" lang="ko-KR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2일 지수이동평균임에도 불구하고 3일(위의 과정을 계속 반복하면 모든 날짜)간의 주가가 모두 계산 과정에 반영</a:t>
            </a:r>
            <a:r>
              <a:rPr b="0" i="0" lang="ko-KR" sz="1200">
                <a:solidFill>
                  <a:schemeClr val="dk2"/>
                </a:solidFill>
                <a:latin typeface="Sen"/>
                <a:ea typeface="Sen"/>
                <a:cs typeface="Sen"/>
                <a:sym typeface="Sen"/>
              </a:rPr>
              <a:t>된다.</a:t>
            </a:r>
            <a:endParaRPr b="0" i="0" sz="1200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/>
          <p:nvPr>
            <p:ph idx="1" type="body"/>
          </p:nvPr>
        </p:nvSpPr>
        <p:spPr>
          <a:xfrm>
            <a:off x="0" y="1051503"/>
            <a:ext cx="12192000" cy="58064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첫 번째로, 가장 단순한 방법이 </a:t>
            </a:r>
            <a:r>
              <a:rPr b="1" i="0" lang="ko-KR" sz="1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골든크로스와 데드크로스를 활용해 매매하는 것이다. 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골든크로스란 단기 이동평균선(ex.20일선)이 장기이동평균선(ex.60일)을 돌파하는 것</a:t>
            </a:r>
            <a:r>
              <a:rPr b="0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을 말하며 데드크로스는 반대의 경우이다. </a:t>
            </a:r>
            <a:endParaRPr b="0" i="0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0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투자자의 성향에 따라 다르지만 </a:t>
            </a: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일반적으로 단기이동평균선을 5일, 또는 20일로 설정하고, 장기이동평균선을 60일, 또는 120일로 설정하여 서로 교차하는 지점을 매매시점</a:t>
            </a:r>
            <a:r>
              <a:rPr b="0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으로 삼는다.(덧붙여 현재 주가가 장기 이동평균선을 돌파하는 것도 골든크로스로 보고 매수시점으로 삼을 수 있다)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sz="1800">
                <a:latin typeface="Arial"/>
                <a:ea typeface="Arial"/>
                <a:cs typeface="Arial"/>
                <a:sym typeface="Arial"/>
              </a:rPr>
              <a:t>위 예시는 20일선과 60일선의 골든크로스를 활용하여 매수시점을 포착한 것으로, 두 이동평균선의 교차(크로스)가 일어난 빨간색 동그라미 지점이 매수 시점이 된다.</a:t>
            </a:r>
            <a:endParaRPr/>
          </a:p>
        </p:txBody>
      </p:sp>
      <p:pic>
        <p:nvPicPr>
          <p:cNvPr id="149" name="Google Shape;14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" y="1802676"/>
            <a:ext cx="3411682" cy="3401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72891" y="1805497"/>
            <a:ext cx="5836227" cy="333394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1" name="Google Shape;151;p8"/>
          <p:cNvSpPr txBox="1"/>
          <p:nvPr/>
        </p:nvSpPr>
        <p:spPr>
          <a:xfrm>
            <a:off x="93518" y="156857"/>
            <a:ext cx="10515600" cy="713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lang="ko-KR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이동 평균(MA)을 활용한 매매전략 </a:t>
            </a:r>
            <a:endParaRPr sz="3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 txBox="1"/>
          <p:nvPr>
            <p:ph type="title"/>
          </p:nvPr>
        </p:nvSpPr>
        <p:spPr>
          <a:xfrm>
            <a:off x="193964" y="197427"/>
            <a:ext cx="10515600" cy="713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‼ </a:t>
            </a:r>
            <a:r>
              <a:rPr b="0" i="0" lang="ko-KR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이동 평균(MA)을 활용한 매매전략 </a:t>
            </a:r>
            <a:endParaRPr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9"/>
          <p:cNvSpPr txBox="1"/>
          <p:nvPr>
            <p:ph idx="1" type="body"/>
          </p:nvPr>
        </p:nvSpPr>
        <p:spPr>
          <a:xfrm>
            <a:off x="223287" y="911370"/>
            <a:ext cx="6220047" cy="3659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두 번째로, </a:t>
            </a:r>
            <a:r>
              <a:rPr b="1" i="0" lang="ko-KR" sz="1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이동평균선의 배열을 활용하는 것이다.</a:t>
            </a:r>
            <a:endParaRPr sz="1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1764" y="1255260"/>
            <a:ext cx="3163818" cy="3163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1764" y="4448303"/>
            <a:ext cx="4381268" cy="2409697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0" name="Google Shape;160;p9"/>
          <p:cNvSpPr txBox="1"/>
          <p:nvPr/>
        </p:nvSpPr>
        <p:spPr>
          <a:xfrm>
            <a:off x="4741509" y="4375878"/>
            <a:ext cx="7214450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옆의  예시를 보면, 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빨간색으로 표시된 구간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이 5, 10, 20, 60, 120, 240일선이 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정배열인 구간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이다 (어떤 이동평균선을 포함하느냐는 투자자에 따라 다르다).</a:t>
            </a:r>
            <a:endParaRPr b="0" i="0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​</a:t>
            </a:r>
            <a:endParaRPr b="0" i="0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2018년 12월 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정배열로 진입한 구간(빨간색으로 표시된 구간)에 매수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를 하여 큰 음봉이 나온 2019년 2월말 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60일 이동평균선을 깨며 주가가 장기 이동평균선을 하향으로 돌파하는 파란색 동그라미에 매도하는 방식으로 매매전략으로 활용 가능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하다.</a:t>
            </a:r>
            <a:endParaRPr b="0" i="0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​</a:t>
            </a:r>
            <a:endParaRPr b="0" i="0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이는 위에서 언급한 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데드크로스와 정배열을 조합한 예시로, 실제 투자에서는 이와 같이 여러 전략을 혼합하여 매매에 참고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하는 경우가 많다.</a:t>
            </a:r>
            <a:endParaRPr b="0" i="0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3524059" y="1525674"/>
            <a:ext cx="8203018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정배열을 활용해 투자를 하는 것은 특정 종목의 매수를 정배열인 구간에만 하는 것을 뜻한다.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정배열이란 아래에서부터 장기, 중기, 단기 이동평균선이 위치하는 것으로 주가가 상승추세에 있음을 나타낸다.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투자자의 성향에 따라 다르지만 </a:t>
            </a:r>
            <a:r>
              <a:rPr b="1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일반적으로 단기이동평균선을 5일, 또는 20일로 설정하고, 장기이동평균선을 60일, 또는 120일로 설정하여 서로 교차하는 지점을 매매시점</a:t>
            </a:r>
            <a:r>
              <a:rPr b="0" i="0"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으로 삼는다.(덧붙여 현재 주가가 장기 이동평균선을 돌파하는 것도 골든크로스로 보고 매수시점으로 삼을 수 있다)</a:t>
            </a:r>
            <a:endParaRPr/>
          </a:p>
        </p:txBody>
      </p:sp>
      <p:pic>
        <p:nvPicPr>
          <p:cNvPr id="162" name="Google Shape;162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351108" y="112403"/>
            <a:ext cx="1444446" cy="1413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835488" y="113509"/>
            <a:ext cx="1515620" cy="1412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 txBox="1"/>
          <p:nvPr>
            <p:ph type="title"/>
          </p:nvPr>
        </p:nvSpPr>
        <p:spPr>
          <a:xfrm>
            <a:off x="103908" y="32253"/>
            <a:ext cx="11819864" cy="37913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ko-KR" sz="2800">
                <a:latin typeface="Arial"/>
                <a:ea typeface="Arial"/>
                <a:cs typeface="Arial"/>
                <a:sym typeface="Arial"/>
              </a:rPr>
              <a:t>📌정배열의 장점</a:t>
            </a:r>
            <a:br>
              <a:rPr lang="ko-KR" sz="1600">
                <a:latin typeface="Arial"/>
                <a:ea typeface="Arial"/>
                <a:cs typeface="Arial"/>
                <a:sym typeface="Arial"/>
              </a:rPr>
            </a:br>
            <a:br>
              <a:rPr lang="ko-KR" sz="1600">
                <a:latin typeface="Arial"/>
                <a:ea typeface="Arial"/>
                <a:cs typeface="Arial"/>
                <a:sym typeface="Arial"/>
              </a:rPr>
            </a:br>
            <a:r>
              <a:rPr lang="ko-KR" sz="1600">
                <a:latin typeface="Arial"/>
                <a:ea typeface="Arial"/>
                <a:cs typeface="Arial"/>
                <a:sym typeface="Arial"/>
              </a:rPr>
              <a:t>그렇다면 왜 정배열인 종목을 매수하는 것이 유리할까? </a:t>
            </a:r>
            <a:br>
              <a:rPr lang="ko-KR" sz="1600">
                <a:latin typeface="Arial"/>
                <a:ea typeface="Arial"/>
                <a:cs typeface="Arial"/>
                <a:sym typeface="Arial"/>
              </a:rPr>
            </a:br>
            <a:r>
              <a:rPr lang="ko-KR" sz="1600">
                <a:latin typeface="Arial"/>
                <a:ea typeface="Arial"/>
                <a:cs typeface="Arial"/>
                <a:sym typeface="Arial"/>
              </a:rPr>
              <a:t>그 이유는 가격의 ‘지지’와 ‘저항’을 생각해보면 간단하다.</a:t>
            </a:r>
            <a:br>
              <a:rPr lang="ko-KR" sz="1600">
                <a:latin typeface="Arial"/>
                <a:ea typeface="Arial"/>
                <a:cs typeface="Arial"/>
                <a:sym typeface="Arial"/>
              </a:rPr>
            </a:br>
            <a:br>
              <a:rPr lang="ko-KR" sz="1600">
                <a:latin typeface="Arial"/>
                <a:ea typeface="Arial"/>
                <a:cs typeface="Arial"/>
                <a:sym typeface="Arial"/>
              </a:rPr>
            </a:br>
            <a:r>
              <a:rPr lang="ko-KR" sz="1600">
                <a:latin typeface="Arial"/>
                <a:ea typeface="Arial"/>
                <a:cs typeface="Arial"/>
                <a:sym typeface="Arial"/>
              </a:rPr>
              <a:t>이동평균선은 특정 기간을 대표하는 가격이기에 투자자들에게 지지선과 저항선으로 작용하는데 정배열인 종목은 주가 아래에 차례대로 이동평균선이 위치하기 때문에 5일선, 20일선, 60일선 등 다수의 가격 지지선이 존재하며, 위로는 가격 저항선이 이동평균선 상으로는 존재하지 않다. 따라서 기대되는 가격 상승폭은 크면서도 가격 하락폭은 작다.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" name="Google Shape;169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8546" y="2082735"/>
            <a:ext cx="4257086" cy="2330754"/>
          </a:xfrm>
          <a:prstGeom prst="rect">
            <a:avLst/>
          </a:prstGeom>
          <a:noFill/>
          <a:ln cap="flat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0" name="Google Shape;170;p5"/>
          <p:cNvSpPr txBox="1"/>
          <p:nvPr/>
        </p:nvSpPr>
        <p:spPr>
          <a:xfrm>
            <a:off x="4490270" y="2263622"/>
            <a:ext cx="7440022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옆의 예시를 통해 살펴보면 더욱 직관적으로 알 수 있다. 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빨간색으로 표시된 정배열 구간에서 주가는 떨어질 때 이동평균선의 지지를 받고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(한 이동평균선이 지지를 못해주더라도 그 아래의 다음 이동평균선이 지지) 다시 위로 올라가는 모습을 관찰할 수 있다.</a:t>
            </a:r>
            <a:endParaRPr b="0" i="0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하지만 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역배열인 종목은 주가 아래로는 가격 지지선이 존재하지 않아 큰 폭의 가격 하락도 가능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하면서도 위로는 단기, 장기 이동평균선이 존재하여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주가가 오르더라도 저항선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으로 작용한다.</a:t>
            </a:r>
            <a:endParaRPr b="0" i="0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1" name="Google Shape;17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8546" y="4490751"/>
            <a:ext cx="4257086" cy="2336076"/>
          </a:xfrm>
          <a:prstGeom prst="rect">
            <a:avLst/>
          </a:prstGeom>
          <a:noFill/>
          <a:ln cap="flat" cmpd="sng" w="952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2" name="Google Shape;172;p5"/>
          <p:cNvSpPr txBox="1"/>
          <p:nvPr/>
        </p:nvSpPr>
        <p:spPr>
          <a:xfrm>
            <a:off x="4583433" y="5253086"/>
            <a:ext cx="7440021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옆의 차트를 관찰해 보자. 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주가는 2018년 8월부터 계속 하락을 멈추고 반등하려고 시도하는데 계속하여 이동평균선의 저항을 받아 힘겨워 하는 모습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이 보인다. </a:t>
            </a:r>
            <a:r>
              <a:rPr b="1" i="0" lang="ko-K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이동평균선들이 저항선으로 작용</a:t>
            </a: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하기 때문이다.</a:t>
            </a:r>
            <a:endParaRPr b="0" i="0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>
                <a:solidFill>
                  <a:srgbClr val="000000"/>
                </a:solidFill>
                <a:latin typeface="Sen"/>
                <a:ea typeface="Sen"/>
                <a:cs typeface="Sen"/>
                <a:sym typeface="Sen"/>
              </a:rPr>
              <a:t>​</a:t>
            </a:r>
            <a:endParaRPr b="0" i="0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2021-03-27T02:54:20Z</dcterms:created>
  <dc:creator>권 예진</dc:creator>
</cp:coreProperties>
</file>